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03" r:id="rId3"/>
    <p:sldId id="257" r:id="rId4"/>
    <p:sldId id="307" r:id="rId5"/>
    <p:sldId id="306" r:id="rId6"/>
    <p:sldId id="301" r:id="rId7"/>
    <p:sldId id="299" r:id="rId8"/>
    <p:sldId id="302" r:id="rId9"/>
    <p:sldId id="261" r:id="rId10"/>
    <p:sldId id="262" r:id="rId11"/>
    <p:sldId id="300" r:id="rId12"/>
    <p:sldId id="308" r:id="rId13"/>
    <p:sldId id="264" r:id="rId14"/>
    <p:sldId id="304" r:id="rId15"/>
    <p:sldId id="309" r:id="rId16"/>
    <p:sldId id="273" r:id="rId1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0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C425-ABA7-4DD0-B5D9-9BD9919A711F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00C41-75CC-445C-9D98-FD6DB4BB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7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00C41-75CC-445C-9D98-FD6DB4BBF9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5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Georgia" panose="02040502050405020303"/>
                <a:cs typeface="Georgia" panose="02040502050405020303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Georgia" panose="02040502050405020303"/>
                <a:cs typeface="Georgia" panose="02040502050405020303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Georgia" panose="02040502050405020303"/>
                <a:cs typeface="Georgia" panose="02040502050405020303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Georgia" panose="02040502050405020303"/>
                <a:cs typeface="Georgia" panose="02040502050405020303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Georgia" panose="02040502050405020303"/>
                <a:cs typeface="Georgia" panose="02040502050405020303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Georgia" panose="02040502050405020303"/>
                <a:cs typeface="Georgia" panose="02040502050405020303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1857" y="333882"/>
            <a:ext cx="6474459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Georgia" panose="02040502050405020303"/>
                <a:cs typeface="Georgia" panose="02040502050405020303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7932" y="1113536"/>
            <a:ext cx="6865620" cy="2954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Georgia" panose="02040502050405020303"/>
                <a:cs typeface="Georgia" panose="02040502050405020303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609600" cy="609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39364" y="639521"/>
            <a:ext cx="6118860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sz="16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</a:t>
            </a:r>
            <a:r>
              <a:rPr sz="16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</a:t>
            </a:r>
            <a:r>
              <a:rPr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335" marR="504825" algn="l">
              <a:lnSpc>
                <a:spcPct val="100000"/>
              </a:lnSpc>
            </a:pPr>
            <a:r>
              <a:rPr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</a:t>
            </a:r>
            <a:r>
              <a:rPr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ская</a:t>
            </a:r>
            <a:r>
              <a:rPr sz="1600" b="1" spc="-2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</a:t>
            </a:r>
            <a:r>
              <a:rPr sz="1600" b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</a:t>
            </a:r>
            <a:r>
              <a:rPr sz="16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школа»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Саракташ</a:t>
            </a:r>
            <a:r>
              <a:rPr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sz="1600" b="1" spc="-5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sz="1600" b="1" spc="-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</a:t>
            </a:r>
            <a:r>
              <a:rPr sz="16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7330" y="2373132"/>
            <a:ext cx="5544185" cy="631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95730">
              <a:lnSpc>
                <a:spcPct val="126000"/>
              </a:lnSpc>
              <a:spcBef>
                <a:spcPts val="95"/>
              </a:spcBef>
            </a:pPr>
            <a:r>
              <a:rPr sz="3200" b="1" dirty="0" err="1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Школьный</a:t>
            </a:r>
            <a:r>
              <a:rPr sz="3200" b="1" spc="-90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3200" b="1" spc="-10" dirty="0" err="1" smtClean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музей</a:t>
            </a:r>
            <a:endParaRPr sz="3200" dirty="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18235" y="3871595"/>
            <a:ext cx="5570855" cy="199644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78130" marR="5080" indent="-266065">
              <a:lnSpc>
                <a:spcPct val="150000"/>
              </a:lnSpc>
              <a:spcBef>
                <a:spcPts val="100"/>
              </a:spcBef>
              <a:buFont typeface="Segoe UI Symbol" panose="020B0502040204020203"/>
              <a:buChar char="⚫"/>
              <a:tabLst>
                <a:tab pos="278130" algn="l"/>
              </a:tabLst>
            </a:pPr>
            <a:r>
              <a:rPr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sz="18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462113, Оренбургская область,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Саракташский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Никитино, ул. Набережная, 2А </a:t>
            </a:r>
          </a:p>
          <a:p>
            <a:pPr marL="278130" marR="5080" indent="-266065">
              <a:lnSpc>
                <a:spcPct val="150000"/>
              </a:lnSpc>
              <a:spcBef>
                <a:spcPts val="100"/>
              </a:spcBef>
              <a:buFont typeface="Segoe UI Symbol" panose="020B0502040204020203"/>
              <a:buChar char="⚫"/>
              <a:tabLst>
                <a:tab pos="278130" algn="l"/>
              </a:tabLst>
            </a:pPr>
            <a:r>
              <a:rPr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</a:t>
            </a:r>
            <a:r>
              <a:rPr sz="18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sz="1800" b="1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(353) 332-3594</a:t>
            </a:r>
            <a:endParaRPr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8130" indent="-265430">
              <a:lnSpc>
                <a:spcPct val="100000"/>
              </a:lnSpc>
              <a:spcBef>
                <a:spcPts val="845"/>
              </a:spcBef>
              <a:buFont typeface="Segoe UI Symbol" panose="020B0502040204020203"/>
              <a:buChar char="⚫"/>
              <a:tabLst>
                <a:tab pos="278130" algn="l"/>
              </a:tabLst>
            </a:pPr>
            <a:r>
              <a:rPr sz="18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r>
              <a:rPr sz="1800" b="1"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https://sh-nikitinskaya-r56.gosweb.gosuslugi.ru/glavnoe/shkolnyy-muzey/ </a:t>
            </a:r>
            <a:endParaRPr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02022" y="6565188"/>
            <a:ext cx="98171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i="1" dirty="0" smtClean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202</a:t>
            </a:r>
            <a:r>
              <a:rPr lang="ru-RU" sz="1600" b="1" i="1" dirty="0" smtClean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4</a:t>
            </a:r>
            <a:r>
              <a:rPr sz="1600" b="1" i="1" spc="-25" dirty="0" smtClean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i="1" spc="-25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год</a:t>
            </a:r>
            <a:endParaRPr sz="1600" dirty="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2130" y="365582"/>
            <a:ext cx="22498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333399"/>
                </a:solidFill>
              </a:rPr>
              <a:t>Фонд</a:t>
            </a:r>
            <a:r>
              <a:rPr sz="2800" spc="-30" dirty="0">
                <a:solidFill>
                  <a:srgbClr val="333399"/>
                </a:solidFill>
              </a:rPr>
              <a:t> </a:t>
            </a:r>
            <a:r>
              <a:rPr sz="2800" spc="-10" dirty="0">
                <a:solidFill>
                  <a:srgbClr val="333399"/>
                </a:solidFill>
              </a:rPr>
              <a:t>музея</a:t>
            </a:r>
            <a:endParaRPr sz="28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39" y="3565271"/>
            <a:ext cx="152400" cy="1615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39" y="3894454"/>
            <a:ext cx="152400" cy="1615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39" y="4223639"/>
            <a:ext cx="152400" cy="1615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673" y="3086291"/>
            <a:ext cx="152400" cy="1615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5800" y="704708"/>
            <a:ext cx="7162800" cy="44204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353695">
              <a:lnSpc>
                <a:spcPct val="100000"/>
              </a:lnSpc>
              <a:spcBef>
                <a:spcPts val="90"/>
              </a:spcBef>
            </a:pPr>
            <a:r>
              <a:rPr sz="1600" dirty="0" err="1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Музейн</a:t>
            </a:r>
            <a:r>
              <a:rPr lang="ru-RU" sz="1600" dirty="0" err="1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ый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уголок</a:t>
            </a:r>
            <a:r>
              <a:rPr sz="1600" spc="-80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(</a:t>
            </a:r>
            <a:r>
              <a:rPr sz="1600" dirty="0" err="1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площадью</a:t>
            </a:r>
            <a:r>
              <a:rPr sz="1600" spc="-3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12 </a:t>
            </a:r>
            <a:r>
              <a:rPr sz="1600" spc="-10" dirty="0" err="1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квадратных</a:t>
            </a:r>
            <a:r>
              <a:rPr sz="1600" spc="-10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метров)</a:t>
            </a:r>
            <a:r>
              <a:rPr sz="1600" spc="-2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 err="1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имеет</a:t>
            </a:r>
            <a:r>
              <a:rPr sz="1600" spc="-4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четыре</a:t>
            </a:r>
            <a:r>
              <a:rPr sz="1600" spc="-60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основных</a:t>
            </a:r>
            <a:r>
              <a:rPr sz="1600" spc="-6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раздела: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393700" indent="-344170">
              <a:lnSpc>
                <a:spcPct val="100000"/>
              </a:lnSpc>
              <a:spcBef>
                <a:spcPts val="175"/>
              </a:spcBef>
              <a:buFont typeface="Arial MT"/>
              <a:buChar char="•"/>
              <a:tabLst>
                <a:tab pos="393700" algn="l"/>
              </a:tabLst>
            </a:pPr>
            <a:r>
              <a:rPr sz="1600" b="1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История</a:t>
            </a:r>
            <a:r>
              <a:rPr sz="1600" b="1" spc="-50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spc="-20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школы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393700" indent="-34417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93700" algn="l"/>
              </a:tabLst>
            </a:pPr>
            <a:r>
              <a:rPr sz="1600" b="1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История</a:t>
            </a:r>
            <a:r>
              <a:rPr sz="1600" b="1" spc="-65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Великой</a:t>
            </a:r>
            <a:r>
              <a:rPr sz="1600" b="1" spc="-95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Отечественной</a:t>
            </a:r>
            <a:r>
              <a:rPr sz="1600" b="1" spc="-60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войны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393700" indent="-344170">
              <a:lnSpc>
                <a:spcPct val="100000"/>
              </a:lnSpc>
              <a:buFont typeface="Arial MT"/>
              <a:buChar char="•"/>
              <a:tabLst>
                <a:tab pos="393700" algn="l"/>
              </a:tabLst>
            </a:pPr>
            <a:r>
              <a:rPr sz="1600" b="1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Жизнь</a:t>
            </a:r>
            <a:r>
              <a:rPr sz="1600" b="1" spc="-15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600" b="1" spc="-25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быт</a:t>
            </a:r>
            <a:r>
              <a:rPr sz="1600" b="1" spc="-20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жителей</a:t>
            </a:r>
            <a:r>
              <a:rPr sz="1600" b="1" spc="-50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 err="1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села</a:t>
            </a:r>
            <a:r>
              <a:rPr sz="1600" b="1" spc="-20" dirty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b="1" spc="-10" dirty="0" smtClean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Никитино</a:t>
            </a:r>
          </a:p>
          <a:p>
            <a:pPr marL="393700" indent="-344170">
              <a:lnSpc>
                <a:spcPct val="100000"/>
              </a:lnSpc>
              <a:buFont typeface="Arial MT"/>
              <a:buChar char="•"/>
              <a:tabLst>
                <a:tab pos="393700" algn="l"/>
              </a:tabLst>
            </a:pPr>
            <a:r>
              <a:rPr lang="ru-RU" sz="1600" b="1" spc="-10" dirty="0" smtClean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Герои нашего </a:t>
            </a:r>
            <a:r>
              <a:rPr lang="ru-RU" sz="1600" b="1" spc="-10" dirty="0" smtClean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времени</a:t>
            </a:r>
            <a:endParaRPr sz="1600" dirty="0" smtClean="0">
              <a:latin typeface="Georgia" panose="02040502050405020303"/>
              <a:cs typeface="Georgia" panose="02040502050405020303"/>
            </a:endParaRPr>
          </a:p>
          <a:p>
            <a:pPr marL="1254760">
              <a:lnSpc>
                <a:spcPct val="100000"/>
              </a:lnSpc>
              <a:spcBef>
                <a:spcPts val="1725"/>
              </a:spcBef>
            </a:pPr>
            <a:r>
              <a:rPr sz="2000" b="1" dirty="0" err="1" smtClean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Постоянные</a:t>
            </a:r>
            <a:r>
              <a:rPr sz="2000" b="1" spc="-85" dirty="0" smtClean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dirty="0" err="1" smtClean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экспозиции</a:t>
            </a:r>
            <a:r>
              <a:rPr sz="2000" b="1" spc="-110" dirty="0" smtClean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0" dirty="0" err="1" smtClean="0">
                <a:solidFill>
                  <a:srgbClr val="333399"/>
                </a:solidFill>
                <a:latin typeface="Georgia" panose="02040502050405020303"/>
                <a:cs typeface="Georgia" panose="02040502050405020303"/>
              </a:rPr>
              <a:t>музея</a:t>
            </a:r>
            <a:endParaRPr sz="2000" dirty="0" smtClean="0">
              <a:latin typeface="Georgia" panose="02040502050405020303"/>
              <a:cs typeface="Georgia" panose="02040502050405020303"/>
            </a:endParaRPr>
          </a:p>
          <a:p>
            <a:pPr marL="908685" indent="-28575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Школа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сегодня, школа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вчера</a:t>
            </a:r>
          </a:p>
          <a:p>
            <a:pPr marL="908685" indent="-28575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Себе бессмертье обрели</a:t>
            </a:r>
          </a:p>
          <a:p>
            <a:pPr marL="908685" indent="-28575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Герои нашего времени</a:t>
            </a:r>
          </a:p>
          <a:p>
            <a:pPr marL="908685" indent="-28575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Знаменитые земляки</a:t>
            </a:r>
            <a:endParaRPr lang="ru-RU" sz="1600" b="1" dirty="0" smtClean="0">
              <a:solidFill>
                <a:srgbClr val="C00000"/>
              </a:solidFill>
              <a:latin typeface="Georgia" panose="02040502050405020303"/>
              <a:cs typeface="Georgia" panose="02040502050405020303"/>
            </a:endParaRPr>
          </a:p>
          <a:p>
            <a:pPr marL="908685" indent="-28575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Гордость школы</a:t>
            </a:r>
          </a:p>
          <a:p>
            <a:pPr marL="908685" indent="-28575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Директора школы</a:t>
            </a:r>
          </a:p>
          <a:p>
            <a:pPr marL="908685" indent="-28575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Педагогическая династия </a:t>
            </a:r>
            <a:r>
              <a:rPr lang="ru-RU" sz="1600" b="1" dirty="0" err="1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Ибатуллины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- </a:t>
            </a:r>
            <a:r>
              <a:rPr lang="ru-RU" sz="1600" b="1" dirty="0" err="1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Макаевы</a:t>
            </a:r>
            <a:endParaRPr lang="ru-RU" sz="1600" dirty="0" smtClean="0">
              <a:latin typeface="Georgia" panose="02040502050405020303"/>
              <a:cs typeface="Georgia" panose="02040502050405020303"/>
            </a:endParaRPr>
          </a:p>
          <a:p>
            <a:pPr marL="908685" indent="-28575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§"/>
            </a:pPr>
            <a:endParaRPr sz="1600" dirty="0">
              <a:latin typeface="Georgia" panose="02040502050405020303"/>
              <a:cs typeface="Georgia" panose="02040502050405020303"/>
            </a:endParaRPr>
          </a:p>
        </p:txBody>
      </p:sp>
      <p:pic>
        <p:nvPicPr>
          <p:cNvPr id="12" name="Рисунок 11" descr="C:\Users\User\AppData\Local\Temp\360zip$Pic\360$1\20241104_0951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46301"/>
            <a:ext cx="237045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AppData\Local\Temp\360zip$Pic\360$3\20241104_0952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46301"/>
            <a:ext cx="21336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AppData\Local\Temp\360zip$Pic\360$11\20241104_09542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-642" r="-12500" b="642"/>
          <a:stretch/>
        </p:blipFill>
        <p:spPr bwMode="auto">
          <a:xfrm>
            <a:off x="6091935" y="4946301"/>
            <a:ext cx="2024634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sun9-74.userapi.com/impg/cqG2WdIIT8vb6Z8mxsVKIGCDAX-Apv6Iq1ffjA/ys4vc9kOqwA.jpg?size=1280x960&amp;quality=95&amp;sign=0bbfab18919e49b3fa5741bd2adb9e31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228850" cy="16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857" y="333882"/>
            <a:ext cx="6622543" cy="580518"/>
          </a:xfrm>
        </p:spPr>
        <p:txBody>
          <a:bodyPr/>
          <a:lstStyle/>
          <a:p>
            <a:pPr algn="ctr"/>
            <a:r>
              <a:rPr lang="ru-RU" dirty="0" smtClean="0"/>
              <a:t> Информация об уникальной выставке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 Жители села Никитино, участвовавшие в Великой Отечественной войне 1941-1945 </a:t>
            </a:r>
            <a:r>
              <a:rPr lang="ru-RU" sz="1600" dirty="0" err="1" smtClean="0"/>
              <a:t>гг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914400"/>
            <a:ext cx="7115352" cy="246221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9034"/>
            <a:ext cx="7315200" cy="45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857" y="333882"/>
            <a:ext cx="6474459" cy="369332"/>
          </a:xfrm>
        </p:spPr>
        <p:txBody>
          <a:bodyPr/>
          <a:lstStyle/>
          <a:p>
            <a:pPr algn="ctr"/>
            <a:r>
              <a:rPr lang="ru-RU" dirty="0" smtClean="0"/>
              <a:t>  Герои нашего времени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648200" y="914400"/>
            <a:ext cx="4038600" cy="5232202"/>
          </a:xfrm>
        </p:spPr>
        <p:txBody>
          <a:bodyPr/>
          <a:lstStyle/>
          <a:p>
            <a:r>
              <a:rPr lang="ru-RU" sz="2000" dirty="0" smtClean="0"/>
              <a:t>  5 </a:t>
            </a:r>
            <a:r>
              <a:rPr lang="ru-RU" sz="2000" dirty="0"/>
              <a:t>сентября на фасаде нашей школы установили мемориальную </a:t>
            </a:r>
            <a:r>
              <a:rPr lang="ru-RU" sz="2000" dirty="0" smtClean="0"/>
              <a:t>доску, </a:t>
            </a:r>
            <a:r>
              <a:rPr lang="ru-RU" sz="2000" dirty="0"/>
              <a:t>погибшему в ходе специальной операции на Украине, выпускнику школы, </a:t>
            </a:r>
            <a:r>
              <a:rPr lang="ru-RU" sz="2000" dirty="0" err="1"/>
              <a:t>Макаеву</a:t>
            </a:r>
            <a:r>
              <a:rPr lang="ru-RU" sz="2000" dirty="0"/>
              <a:t> </a:t>
            </a:r>
            <a:r>
              <a:rPr lang="ru-RU" sz="2000" dirty="0" err="1"/>
              <a:t>Ранилю</a:t>
            </a:r>
            <a:r>
              <a:rPr lang="ru-RU" sz="2000" dirty="0"/>
              <a:t> </a:t>
            </a:r>
            <a:r>
              <a:rPr lang="ru-RU" sz="2000" dirty="0" err="1"/>
              <a:t>Халиловичу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Память о нашем герое сохранится в истории школы и в наших сердцах, а для школьников подвиг </a:t>
            </a:r>
            <a:r>
              <a:rPr lang="ru-RU" sz="2000" dirty="0" err="1"/>
              <a:t>Раниля</a:t>
            </a:r>
            <a:r>
              <a:rPr lang="ru-RU" sz="2000" dirty="0"/>
              <a:t> станет примером патриотизма и мужества.</a:t>
            </a:r>
            <a:br>
              <a:rPr lang="ru-RU" sz="2000" dirty="0"/>
            </a:br>
            <a:r>
              <a:rPr lang="ru-RU" sz="2000" dirty="0"/>
              <a:t>За проявленную отвагу и мужество </a:t>
            </a:r>
            <a:r>
              <a:rPr lang="ru-RU" sz="2000" dirty="0" err="1"/>
              <a:t>Макаев</a:t>
            </a:r>
            <a:r>
              <a:rPr lang="ru-RU" sz="2000" dirty="0"/>
              <a:t> </a:t>
            </a:r>
            <a:r>
              <a:rPr lang="ru-RU" sz="2000" dirty="0" err="1"/>
              <a:t>Раниль</a:t>
            </a:r>
            <a:r>
              <a:rPr lang="ru-RU" sz="2000" dirty="0"/>
              <a:t> </a:t>
            </a:r>
            <a:r>
              <a:rPr lang="ru-RU" sz="2000" dirty="0" err="1"/>
              <a:t>Халилович</a:t>
            </a:r>
            <a:r>
              <a:rPr lang="ru-RU" sz="2000" dirty="0"/>
              <a:t> удостоен Ордена Мужества(посмертно)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 descr="C:\Users\User\Desktop\музей никитинская сош новый\фото для музея\04-11-2024_18-42-43 (1)\20241104_09564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990601"/>
            <a:ext cx="3276600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62.userapi.com/impg/xRn8pIgwjXm3XQRmj7CtnUljCvcm5XGbilcp3Q/3W2vkVyzIt4.jpg?size=1040x780&amp;quality=95&amp;sign=6715d2d9c03c2e73835010d12ad5c642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39057"/>
            <a:ext cx="2047240" cy="153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17.userapi.com/impg/-eo02GgjCr41VDUMIkF9L_kRbzhoKxoKoVXGSQ/gJTmaBTmWFo.jpg?size=1280x960&amp;quality=95&amp;sign=bb07c255adc9b49985c635e3cd195c35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94144"/>
            <a:ext cx="2190115" cy="1642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775" y="1018158"/>
            <a:ext cx="5828030" cy="4166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0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2000" b="1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                           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2000" b="1" spc="-20" dirty="0">
              <a:solidFill>
                <a:srgbClr val="001F5F"/>
              </a:solidFill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2000" b="1" spc="-20" dirty="0" smtClean="0">
              <a:solidFill>
                <a:srgbClr val="001F5F"/>
              </a:solidFill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000" b="1" spc="-2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2000" b="1" spc="-20" dirty="0">
              <a:solidFill>
                <a:srgbClr val="001F5F"/>
              </a:solidFill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2000" b="1" spc="-20" dirty="0" smtClean="0">
              <a:solidFill>
                <a:srgbClr val="001F5F"/>
              </a:solidFill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2000" b="1" spc="-20" dirty="0">
              <a:solidFill>
                <a:srgbClr val="001F5F"/>
              </a:solidFill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2000" b="1" spc="-20" dirty="0" smtClean="0">
              <a:solidFill>
                <a:srgbClr val="001F5F"/>
              </a:solidFill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2000" b="1" spc="-20" dirty="0" smtClean="0">
              <a:solidFill>
                <a:srgbClr val="001F5F"/>
              </a:solidFill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2000" b="1" spc="-20" dirty="0">
              <a:solidFill>
                <a:srgbClr val="001F5F"/>
              </a:solidFill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2000" b="1" spc="-20" dirty="0" smtClean="0">
              <a:solidFill>
                <a:srgbClr val="001F5F"/>
              </a:solidFill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sz="2000" b="1" spc="-20" dirty="0">
              <a:solidFill>
                <a:srgbClr val="001F5F"/>
              </a:solidFill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2000" b="1" spc="-20" dirty="0" smtClean="0">
              <a:solidFill>
                <a:srgbClr val="001F5F"/>
              </a:solidFill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1857" y="333883"/>
            <a:ext cx="6317743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 err="1" smtClean="0"/>
              <a:t>Уникальные</a:t>
            </a:r>
            <a:r>
              <a:rPr sz="2800" spc="-95" dirty="0" smtClean="0"/>
              <a:t> </a:t>
            </a:r>
            <a:r>
              <a:rPr sz="2800" dirty="0" err="1"/>
              <a:t>экспонаты</a:t>
            </a:r>
            <a:r>
              <a:rPr sz="2800" spc="-85" dirty="0"/>
              <a:t> </a:t>
            </a:r>
            <a:r>
              <a:rPr sz="2800" spc="-10" dirty="0" err="1" smtClean="0"/>
              <a:t>музея</a:t>
            </a:r>
            <a:endParaRPr sz="28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46221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46221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5" name="object 5"/>
          <p:cNvSpPr txBox="1"/>
          <p:nvPr/>
        </p:nvSpPr>
        <p:spPr>
          <a:xfrm>
            <a:off x="490219" y="6192723"/>
            <a:ext cx="1155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9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7" y="948823"/>
            <a:ext cx="2486082" cy="1749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95" y="1018158"/>
            <a:ext cx="1937420" cy="1680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29638"/>
            <a:ext cx="1609725" cy="1609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7" y="2894964"/>
            <a:ext cx="2097526" cy="20975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97" y="2865276"/>
            <a:ext cx="2127603" cy="21276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52328"/>
            <a:ext cx="2140162" cy="2140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857" y="333882"/>
            <a:ext cx="6474459" cy="615553"/>
          </a:xfrm>
        </p:spPr>
        <p:txBody>
          <a:bodyPr/>
          <a:lstStyle/>
          <a:p>
            <a:r>
              <a:rPr lang="ru-RU" sz="2000" spc="155" dirty="0">
                <a:latin typeface="Georgia" panose="02040502050405020303" pitchFamily="18" charset="0"/>
              </a:rPr>
              <a:t>Информация</a:t>
            </a:r>
            <a:r>
              <a:rPr lang="ru-RU" sz="2000" spc="220" dirty="0">
                <a:latin typeface="Georgia" panose="02040502050405020303" pitchFamily="18" charset="0"/>
              </a:rPr>
              <a:t> </a:t>
            </a:r>
            <a:r>
              <a:rPr lang="ru-RU" sz="2000" spc="100" dirty="0">
                <a:latin typeface="Georgia" panose="02040502050405020303" pitchFamily="18" charset="0"/>
              </a:rPr>
              <a:t>о</a:t>
            </a:r>
            <a:r>
              <a:rPr lang="ru-RU" sz="2000" spc="235" dirty="0">
                <a:latin typeface="Georgia" panose="02040502050405020303" pitchFamily="18" charset="0"/>
              </a:rPr>
              <a:t> </a:t>
            </a:r>
            <a:r>
              <a:rPr lang="ru-RU" sz="2000" spc="135" dirty="0">
                <a:latin typeface="Georgia" panose="02040502050405020303" pitchFamily="18" charset="0"/>
              </a:rPr>
              <a:t>проведенной</a:t>
            </a:r>
            <a:r>
              <a:rPr lang="ru-RU" sz="2000" spc="200" dirty="0">
                <a:latin typeface="Georgia" panose="02040502050405020303" pitchFamily="18" charset="0"/>
              </a:rPr>
              <a:t> </a:t>
            </a:r>
            <a:r>
              <a:rPr lang="ru-RU" sz="2000" spc="110" dirty="0">
                <a:latin typeface="Georgia" panose="02040502050405020303" pitchFamily="18" charset="0"/>
              </a:rPr>
              <a:t>работе</a:t>
            </a:r>
            <a:r>
              <a:rPr lang="ru-RU" sz="2000" spc="215" dirty="0">
                <a:latin typeface="Georgia" panose="02040502050405020303" pitchFamily="18" charset="0"/>
              </a:rPr>
              <a:t> </a:t>
            </a:r>
            <a:r>
              <a:rPr lang="ru-RU" sz="2000" spc="145" dirty="0">
                <a:latin typeface="Georgia" panose="02040502050405020303" pitchFamily="18" charset="0"/>
              </a:rPr>
              <a:t>по</a:t>
            </a:r>
            <a:r>
              <a:rPr lang="ru-RU" sz="2000" spc="229" dirty="0">
                <a:latin typeface="Georgia" panose="02040502050405020303" pitchFamily="18" charset="0"/>
              </a:rPr>
              <a:t> </a:t>
            </a:r>
            <a:r>
              <a:rPr lang="ru-RU" sz="2000" spc="130" dirty="0">
                <a:latin typeface="Georgia" panose="02040502050405020303" pitchFamily="18" charset="0"/>
              </a:rPr>
              <a:t>оцифровке</a:t>
            </a:r>
            <a:r>
              <a:rPr lang="ru-RU" sz="2000" spc="225" dirty="0">
                <a:latin typeface="Georgia" panose="02040502050405020303" pitchFamily="18" charset="0"/>
              </a:rPr>
              <a:t> </a:t>
            </a:r>
            <a:r>
              <a:rPr lang="ru-RU" sz="2000" spc="140" dirty="0" smtClean="0">
                <a:latin typeface="Georgia" panose="02040502050405020303" pitchFamily="18" charset="0"/>
              </a:rPr>
              <a:t>фондов школьного музея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113537"/>
            <a:ext cx="7696200" cy="5824671"/>
          </a:xfrm>
        </p:spPr>
        <p:txBody>
          <a:bodyPr/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spc="2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b="1" spc="18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6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оцифровки</a:t>
            </a:r>
            <a:r>
              <a:rPr lang="ru-RU" sz="1800" b="1" spc="14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2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800" spc="15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5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Модернизация</a:t>
            </a:r>
            <a:r>
              <a:rPr lang="ru-RU" sz="1800" spc="114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4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традиционного</a:t>
            </a:r>
            <a:r>
              <a:rPr lang="ru-RU" sz="1800" spc="12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2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музейного</a:t>
            </a:r>
            <a:r>
              <a:rPr lang="ru-RU" sz="1800" spc="12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5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пространства</a:t>
            </a:r>
            <a:r>
              <a:rPr lang="ru-RU" sz="1800" spc="11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6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14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5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современную</a:t>
            </a:r>
            <a:r>
              <a:rPr lang="ru-RU" sz="1800" spc="10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2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образовательную</a:t>
            </a:r>
            <a:r>
              <a:rPr lang="ru-RU" sz="1800" spc="11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4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среду, </a:t>
            </a:r>
            <a:r>
              <a:rPr lang="ru-RU" sz="1800" spc="5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способствующую</a:t>
            </a:r>
            <a:r>
              <a:rPr lang="ru-RU" sz="1800" spc="9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4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патриотическому</a:t>
            </a:r>
            <a:r>
              <a:rPr lang="ru-RU" sz="1800" spc="9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5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13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6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гражданскому</a:t>
            </a:r>
            <a:r>
              <a:rPr lang="ru-RU" sz="1800" spc="114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5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воспитанию</a:t>
            </a:r>
            <a:r>
              <a:rPr lang="ru-RU" sz="1800" spc="9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5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13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6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повышению</a:t>
            </a:r>
            <a:r>
              <a:rPr lang="ru-RU" sz="1800" spc="10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2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интереса</a:t>
            </a:r>
            <a:r>
              <a:rPr lang="ru-RU" sz="1800" spc="11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6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1800" spc="1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6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14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4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краеведческой </a:t>
            </a:r>
            <a:r>
              <a:rPr lang="ru-RU" sz="1800" spc="3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работе</a:t>
            </a:r>
            <a:r>
              <a:rPr lang="ru-RU" sz="1800" spc="17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3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посредством</a:t>
            </a:r>
            <a:r>
              <a:rPr lang="ru-RU" sz="1800" spc="14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5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применения</a:t>
            </a:r>
            <a:r>
              <a:rPr lang="ru-RU" sz="1800" spc="2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55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информационно-коммуникационных</a:t>
            </a:r>
            <a:r>
              <a:rPr lang="ru-RU" sz="1800" spc="175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технологий</a:t>
            </a:r>
            <a:r>
              <a:rPr lang="ru-RU" sz="1800" spc="-1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5080" algn="l">
              <a:spcBef>
                <a:spcPts val="100"/>
              </a:spcBef>
            </a:pPr>
            <a:r>
              <a:rPr lang="ru-RU" sz="1800" b="1" spc="5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spc="3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Обеспечить</a:t>
            </a:r>
            <a:r>
              <a:rPr lang="ru-RU" sz="1800" spc="13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3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1800" spc="11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5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современных</a:t>
            </a:r>
            <a:r>
              <a:rPr lang="ru-RU" sz="1800" spc="13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6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информационных</a:t>
            </a:r>
            <a:r>
              <a:rPr lang="ru-RU" sz="1800" spc="114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3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технологий</a:t>
            </a:r>
            <a:r>
              <a:rPr lang="ru-RU" sz="1800" spc="13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6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15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3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работу</a:t>
            </a:r>
            <a:r>
              <a:rPr lang="ru-RU" sz="1800" spc="13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музея.</a:t>
            </a:r>
            <a:r>
              <a:rPr lang="ru-RU" sz="1800" spc="5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1800" spc="-1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spc="5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Создать</a:t>
            </a:r>
            <a:r>
              <a:rPr lang="ru-RU" sz="1800" spc="17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2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виртуальную</a:t>
            </a:r>
            <a:r>
              <a:rPr lang="ru-RU" sz="1800" spc="15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5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версию</a:t>
            </a:r>
            <a:r>
              <a:rPr lang="ru-RU" sz="1800" spc="15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2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школьного</a:t>
            </a:r>
            <a:r>
              <a:rPr lang="ru-RU" sz="1800" spc="15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музея</a:t>
            </a:r>
            <a:endParaRPr lang="ru-RU" sz="1800" spc="-10" dirty="0" smtClean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800" b="1" spc="55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Работа по оцифровке фондов музея находится в начальной стадии. На данный момент выполнено следующее: </a:t>
            </a:r>
          </a:p>
          <a:p>
            <a:r>
              <a:rPr lang="ru-RU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Регистрация школьного музея  </a:t>
            </a:r>
            <a:r>
              <a:rPr lang="ru-RU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Всероссийском </a:t>
            </a:r>
            <a:r>
              <a:rPr lang="ru-RU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портале </a:t>
            </a:r>
            <a:r>
              <a:rPr lang="ru-RU" sz="1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на данный момент находится в рассмотрении .</a:t>
            </a:r>
            <a:endParaRPr lang="ru-RU" sz="1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2. Создана группа в vk.com </a:t>
            </a:r>
          </a:p>
          <a:p>
            <a:r>
              <a:rPr lang="ru-RU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3. Изучены возможности </a:t>
            </a:r>
            <a:r>
              <a:rPr lang="ru-RU" sz="1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цифровых </a:t>
            </a:r>
            <a:r>
              <a:rPr lang="ru-RU" sz="1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платформ</a:t>
            </a:r>
            <a:r>
              <a:rPr lang="ru-RU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4. Начато сканирование </a:t>
            </a:r>
            <a:r>
              <a:rPr lang="ru-RU" sz="1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экспонатов (</a:t>
            </a:r>
            <a:r>
              <a:rPr lang="ru-RU" sz="1800" dirty="0">
                <a:latin typeface="Georgia" panose="02040502050405020303" pitchFamily="18" charset="0"/>
                <a:cs typeface="Times New Roman" panose="02020603050405020304" pitchFamily="18" charset="0"/>
              </a:rPr>
              <a:t>документы, фотографии) 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2700" marR="1993265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spc="40" dirty="0" smtClean="0">
                <a:solidFill>
                  <a:sysClr val="windowText" lastClr="000000"/>
                </a:solidFill>
                <a:latin typeface="Georgia" panose="02040502050405020303" pitchFamily="18" charset="0"/>
                <a:cs typeface="Cambria" panose="02040503050406030204"/>
              </a:rPr>
              <a:t>.</a:t>
            </a:r>
            <a:endParaRPr lang="ru-RU" sz="1800" dirty="0">
              <a:solidFill>
                <a:sysClr val="windowText" lastClr="000000"/>
              </a:solidFill>
              <a:latin typeface="Georgia" panose="02040502050405020303" pitchFamily="18" charset="0"/>
              <a:cs typeface="Cambria" panose="0204050305040603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5558" y="519811"/>
            <a:ext cx="747140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2955" marR="5080" indent="-3310890" algn="l">
              <a:lnSpc>
                <a:spcPct val="100000"/>
              </a:lnSpc>
              <a:spcBef>
                <a:spcPts val="105"/>
              </a:spcBef>
            </a:pPr>
            <a:r>
              <a:rPr sz="2000" spc="150" dirty="0"/>
              <a:t>Информация</a:t>
            </a:r>
            <a:r>
              <a:rPr sz="2000" spc="215" dirty="0"/>
              <a:t> </a:t>
            </a:r>
            <a:r>
              <a:rPr sz="2000" spc="100" dirty="0"/>
              <a:t>о</a:t>
            </a:r>
            <a:r>
              <a:rPr sz="2000" spc="229" dirty="0"/>
              <a:t> </a:t>
            </a:r>
            <a:r>
              <a:rPr sz="2000" spc="100" dirty="0" err="1"/>
              <a:t>планах</a:t>
            </a:r>
            <a:r>
              <a:rPr sz="2000" spc="229" dirty="0"/>
              <a:t> </a:t>
            </a:r>
            <a:r>
              <a:rPr sz="2000" spc="130" dirty="0" err="1" smtClean="0"/>
              <a:t>оцифровке</a:t>
            </a:r>
            <a:r>
              <a:rPr sz="2000" spc="150" dirty="0" err="1" smtClean="0"/>
              <a:t>фондов</a:t>
            </a:r>
            <a:r>
              <a:rPr sz="2000" spc="225" dirty="0" smtClean="0"/>
              <a:t> </a:t>
            </a:r>
            <a:r>
              <a:rPr sz="2000" spc="105" dirty="0"/>
              <a:t>школьного </a:t>
            </a:r>
            <a:r>
              <a:rPr sz="2000" spc="145" dirty="0"/>
              <a:t>музея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33315"/>
              </p:ext>
            </p:extLst>
          </p:nvPr>
        </p:nvGraphicFramePr>
        <p:xfrm>
          <a:off x="605205" y="1348994"/>
          <a:ext cx="7847965" cy="4580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pPr marL="69850">
                        <a:lnSpc>
                          <a:spcPts val="1640"/>
                        </a:lnSpc>
                      </a:pPr>
                      <a:r>
                        <a:rPr sz="1400" b="1" spc="-2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Этап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40"/>
                        </a:lnSpc>
                      </a:pPr>
                      <a:r>
                        <a:rPr sz="1400" b="1" spc="-2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Дата</a:t>
                      </a:r>
                      <a:endParaRPr sz="140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4625">
                        <a:lnSpc>
                          <a:spcPts val="1640"/>
                        </a:lnSpc>
                      </a:pPr>
                      <a:r>
                        <a:rPr sz="1400" b="1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Содержание</a:t>
                      </a:r>
                      <a:endParaRPr sz="140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760">
                <a:tc>
                  <a:txBody>
                    <a:bodyPr/>
                    <a:lstStyle/>
                    <a:p>
                      <a:pPr marL="69850">
                        <a:lnSpc>
                          <a:spcPts val="1640"/>
                        </a:lnSpc>
                      </a:pPr>
                      <a:r>
                        <a:rPr sz="1400" b="1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Теоретический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640"/>
                        </a:lnSpc>
                      </a:pPr>
                      <a:r>
                        <a:rPr sz="1400" dirty="0" err="1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сентябрь</a:t>
                      </a:r>
                      <a:r>
                        <a:rPr sz="1400" spc="6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r>
                        <a:rPr sz="1400" spc="-35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г.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40"/>
                        </a:lnSpc>
                      </a:pPr>
                      <a:r>
                        <a:rPr sz="1400" spc="-2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Вхождение</a:t>
                      </a:r>
                      <a:r>
                        <a:rPr sz="1400" spc="-25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400" spc="15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проблему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0485" marR="12636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Посещение</a:t>
                      </a:r>
                      <a:r>
                        <a:rPr sz="1400" spc="5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семинара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«Современные информационные</a:t>
                      </a:r>
                      <a:r>
                        <a:rPr sz="1400" spc="-4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технологии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работы</a:t>
                      </a:r>
                      <a:r>
                        <a:rPr sz="1400" spc="-35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с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музейными</a:t>
                      </a:r>
                      <a:r>
                        <a:rPr sz="1400" spc="204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предметами</a:t>
                      </a:r>
                      <a:r>
                        <a:rPr sz="1400" spc="215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и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коллекциями,</a:t>
                      </a:r>
                      <a:r>
                        <a:rPr sz="1400" spc="-35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архивными документами»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270">
                <a:tc rowSpan="2">
                  <a:txBody>
                    <a:bodyPr/>
                    <a:lstStyle/>
                    <a:p>
                      <a:pPr marL="69850">
                        <a:lnSpc>
                          <a:spcPts val="1640"/>
                        </a:lnSpc>
                      </a:pPr>
                      <a:r>
                        <a:rPr sz="1400" b="1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Практический</a:t>
                      </a:r>
                      <a:endParaRPr sz="140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640"/>
                        </a:lnSpc>
                      </a:pPr>
                      <a:r>
                        <a:rPr sz="1400" dirty="0" err="1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Октябрь</a:t>
                      </a:r>
                      <a:r>
                        <a:rPr sz="1400" spc="-5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202</a:t>
                      </a:r>
                      <a:r>
                        <a:rPr lang="ru-RU" sz="1400" spc="-1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г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.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–</a:t>
                      </a:r>
                      <a:r>
                        <a:rPr sz="1400" dirty="0" err="1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февраль</a:t>
                      </a:r>
                      <a:r>
                        <a:rPr sz="1400" spc="-45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r>
                        <a:rPr sz="1400" spc="-6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г.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40"/>
                        </a:lnSpc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Оцифровка</a:t>
                      </a:r>
                      <a:r>
                        <a:rPr sz="1400" spc="-6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музейных</a:t>
                      </a:r>
                      <a:r>
                        <a:rPr sz="1400" spc="-7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предметов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640"/>
                        </a:lnSpc>
                      </a:pPr>
                      <a:r>
                        <a:rPr sz="1400" spc="-10" dirty="0" err="1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Март-</a:t>
                      </a:r>
                      <a:r>
                        <a:rPr sz="1400" dirty="0" err="1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апрель</a:t>
                      </a:r>
                      <a:r>
                        <a:rPr sz="1400" spc="-25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202</a:t>
                      </a:r>
                      <a:r>
                        <a:rPr lang="ru-RU" sz="1400" spc="-1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г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.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40"/>
                        </a:lnSpc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Составление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электронного</a:t>
                      </a:r>
                      <a:r>
                        <a:rPr sz="1400" spc="-4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каталога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094">
                <a:tc rowSpan="2">
                  <a:txBody>
                    <a:bodyPr/>
                    <a:lstStyle/>
                    <a:p>
                      <a:pPr marL="69850">
                        <a:lnSpc>
                          <a:spcPts val="1645"/>
                        </a:lnSpc>
                      </a:pPr>
                      <a:r>
                        <a:rPr sz="1400" b="1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Трансляционный</a:t>
                      </a:r>
                      <a:endParaRPr sz="140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645"/>
                        </a:lnSpc>
                      </a:pP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Май</a:t>
                      </a:r>
                      <a:r>
                        <a:rPr sz="1400" spc="-25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–</a:t>
                      </a:r>
                      <a:r>
                        <a:rPr sz="1400" dirty="0" err="1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июнь</a:t>
                      </a:r>
                      <a:r>
                        <a:rPr sz="1400" spc="-4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202</a:t>
                      </a:r>
                      <a:r>
                        <a:rPr lang="ru-RU" sz="1400" spc="-1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г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.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80645">
                        <a:lnSpc>
                          <a:spcPts val="1680"/>
                        </a:lnSpc>
                        <a:spcBef>
                          <a:spcPts val="20"/>
                        </a:spcBef>
                        <a:tabLst>
                          <a:tab pos="1021715" algn="l"/>
                          <a:tab pos="1149985" algn="l"/>
                        </a:tabLst>
                      </a:pP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Размещение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		материалов</a:t>
                      </a:r>
                      <a:r>
                        <a:rPr sz="1400" spc="-75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электронного каталога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	на</a:t>
                      </a:r>
                      <a:r>
                        <a:rPr sz="1400" spc="-35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dirty="0" err="1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сайте</a:t>
                      </a:r>
                      <a:r>
                        <a:rPr sz="1400" spc="-30" dirty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ru-RU" sz="1400" spc="-10" baseline="0" dirty="0" smtClean="0">
                          <a:solidFill>
                            <a:srgbClr val="002060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.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645"/>
                        </a:lnSpc>
                      </a:pPr>
                      <a:endParaRPr sz="1400" dirty="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400" b="0" spc="-1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районном конкурсе</a:t>
                      </a:r>
                    </a:p>
                    <a:p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цифровизации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фондов и экспозиций школьных музеев 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«Школьный музей: цифровой формат»</a:t>
                      </a:r>
                    </a:p>
                    <a:p>
                      <a:pPr marL="70485">
                        <a:lnSpc>
                          <a:spcPts val="1645"/>
                        </a:lnSpc>
                        <a:tabLst>
                          <a:tab pos="918210" algn="l"/>
                        </a:tabLst>
                      </a:pPr>
                      <a:endParaRPr sz="1400" dirty="0">
                        <a:solidFill>
                          <a:srgbClr val="002060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0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5750" y="4618751"/>
            <a:ext cx="2511552" cy="18836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044" y="888003"/>
            <a:ext cx="7771765" cy="127508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673735" algn="just">
              <a:lnSpc>
                <a:spcPct val="103000"/>
              </a:lnSpc>
              <a:spcBef>
                <a:spcPts val="155"/>
              </a:spcBef>
            </a:pP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</a:t>
            </a:r>
            <a:r>
              <a:rPr sz="1600" b="1" spc="16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работой</a:t>
            </a:r>
            <a:r>
              <a:rPr sz="1600" b="1" spc="19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школьного</a:t>
            </a:r>
            <a:r>
              <a:rPr sz="1600" b="1" spc="18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музея</a:t>
            </a:r>
            <a:r>
              <a:rPr sz="1600" b="1" spc="18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связаны</a:t>
            </a:r>
            <a:r>
              <a:rPr sz="1600" b="1" spc="18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600" b="1" spc="19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дела</a:t>
            </a:r>
            <a:r>
              <a:rPr sz="1600" b="1" spc="17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юных</a:t>
            </a:r>
            <a:r>
              <a:rPr sz="1600" b="1" spc="18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волонтеров,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оказывающих</a:t>
            </a:r>
            <a:r>
              <a:rPr sz="1600" b="1" spc="28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помощь</a:t>
            </a:r>
            <a:r>
              <a:rPr sz="1600" b="1" spc="3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ветеранам</a:t>
            </a:r>
            <a:r>
              <a:rPr sz="1600" b="1" spc="3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войны</a:t>
            </a:r>
            <a:r>
              <a:rPr sz="1600" b="1" spc="28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600" b="1" spc="27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труда,</a:t>
            </a:r>
            <a:r>
              <a:rPr sz="1600" b="1" spc="30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семьям</a:t>
            </a:r>
            <a:r>
              <a:rPr sz="1600" b="1" spc="3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погибших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защитников</a:t>
            </a:r>
            <a:r>
              <a:rPr sz="1600" b="1" spc="-5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Родины.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271145" algn="just">
              <a:lnSpc>
                <a:spcPct val="100000"/>
              </a:lnSpc>
            </a:pP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Учащиеся</a:t>
            </a:r>
            <a:r>
              <a:rPr sz="1600" b="1" spc="-2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школы</a:t>
            </a:r>
            <a:r>
              <a:rPr sz="1600" b="1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оказывают</a:t>
            </a:r>
            <a:r>
              <a:rPr sz="1600" b="1" spc="-2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помощь</a:t>
            </a:r>
            <a:r>
              <a:rPr sz="1600" b="1" spc="-2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администрации</a:t>
            </a:r>
            <a:r>
              <a:rPr sz="1600" b="1" spc="-2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села</a:t>
            </a:r>
            <a:r>
              <a:rPr sz="1600" b="1" spc="-2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</a:t>
            </a:r>
            <a:r>
              <a:rPr sz="1600" b="1" spc="-4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охране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12700" algn="just">
              <a:lnSpc>
                <a:spcPct val="100000"/>
              </a:lnSpc>
            </a:pP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памятников</a:t>
            </a:r>
            <a:r>
              <a:rPr sz="1600" b="1" spc="-5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истории</a:t>
            </a:r>
            <a:r>
              <a:rPr sz="1600" b="1" spc="-4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600" b="1" spc="-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культуры,</a:t>
            </a:r>
            <a:r>
              <a:rPr sz="1600" b="1" spc="-6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</a:t>
            </a:r>
            <a:r>
              <a:rPr sz="1600" b="1" spc="-1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посадке</a:t>
            </a:r>
            <a:r>
              <a:rPr sz="1600" b="1" spc="-6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памятных</a:t>
            </a:r>
            <a:r>
              <a:rPr sz="1600" b="1" spc="-6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аллей.</a:t>
            </a:r>
            <a:endParaRPr sz="1600" dirty="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219" y="6192723"/>
            <a:ext cx="1155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6848" y="385394"/>
            <a:ext cx="53530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Шефство</a:t>
            </a:r>
            <a:r>
              <a:rPr sz="2800" spc="-60" dirty="0"/>
              <a:t> </a:t>
            </a:r>
            <a:r>
              <a:rPr sz="2800" dirty="0"/>
              <a:t>над</a:t>
            </a:r>
            <a:r>
              <a:rPr sz="2800" spc="-65" dirty="0"/>
              <a:t> </a:t>
            </a:r>
            <a:r>
              <a:rPr sz="2800" spc="-10" dirty="0"/>
              <a:t>памятниками</a:t>
            </a:r>
            <a:endParaRPr sz="2800"/>
          </a:p>
        </p:txBody>
      </p:sp>
      <p:pic>
        <p:nvPicPr>
          <p:cNvPr id="8" name="Рисунок 7" descr="https://sun9-18.userapi.com/impg/K4NvBPoowqWE-GgYuELio-TRBAXbaKuUJDhUOQ/t2WPR5e1H0k.jpg?size=1280x960&amp;quality=95&amp;sign=f205117f093152608bdf58616ad94e43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028950" cy="2271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55" y="2347356"/>
            <a:ext cx="2101847" cy="227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762000"/>
            <a:ext cx="7391400" cy="51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6652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Положение</a:t>
            </a:r>
            <a:r>
              <a:rPr sz="2800" spc="-35" dirty="0"/>
              <a:t> </a:t>
            </a:r>
            <a:r>
              <a:rPr sz="2800" dirty="0"/>
              <a:t>о</a:t>
            </a:r>
            <a:r>
              <a:rPr sz="2800" spc="-50" dirty="0"/>
              <a:t> </a:t>
            </a:r>
            <a:r>
              <a:rPr sz="2800" spc="-10" dirty="0"/>
              <a:t>музее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9" y="3480815"/>
            <a:ext cx="140208" cy="1432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9" y="3773423"/>
            <a:ext cx="140208" cy="1432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9" y="4358640"/>
            <a:ext cx="140208" cy="1432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9" y="4895088"/>
            <a:ext cx="140208" cy="1432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9" y="5187696"/>
            <a:ext cx="140208" cy="14325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41044" y="813943"/>
            <a:ext cx="7773670" cy="540224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400685" indent="389890" algn="just">
              <a:lnSpc>
                <a:spcPct val="101000"/>
              </a:lnSpc>
              <a:spcBef>
                <a:spcPts val="85"/>
              </a:spcBef>
            </a:pPr>
            <a:r>
              <a:rPr sz="1600" dirty="0" err="1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Музей</a:t>
            </a:r>
            <a:r>
              <a:rPr sz="1600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</a:t>
            </a:r>
            <a:r>
              <a:rPr lang="ru-RU"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ОБ</a:t>
            </a:r>
            <a:r>
              <a:rPr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У</a:t>
            </a:r>
            <a:r>
              <a:rPr sz="1600" spc="-1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Никитинская</a:t>
            </a:r>
            <a:r>
              <a:rPr sz="1600" spc="-5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СОШ</a:t>
            </a:r>
            <a:r>
              <a:rPr sz="1600" spc="-25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–</a:t>
            </a:r>
            <a:r>
              <a:rPr sz="1600" spc="-2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структурное</a:t>
            </a:r>
            <a:r>
              <a:rPr sz="1600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подразделение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Школы,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созданное</a:t>
            </a:r>
            <a:r>
              <a:rPr sz="1600" spc="-5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для</a:t>
            </a:r>
            <a:r>
              <a:rPr sz="1600" spc="-3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изучения</a:t>
            </a:r>
            <a:r>
              <a:rPr sz="1600" spc="-7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600" spc="-4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публичного</a:t>
            </a:r>
            <a:r>
              <a:rPr sz="1600" spc="-6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представления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музейных</a:t>
            </a:r>
            <a:r>
              <a:rPr sz="1600" spc="-8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предметов</a:t>
            </a:r>
            <a:r>
              <a:rPr sz="1600" spc="-3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музейных</a:t>
            </a:r>
            <a:r>
              <a:rPr sz="1600" spc="-4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коллекций.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12700" marR="304800" indent="344170" algn="just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Положение</a:t>
            </a:r>
            <a:r>
              <a:rPr sz="1600" spc="-4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</a:t>
            </a:r>
            <a:r>
              <a:rPr sz="1600" spc="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школьном</a:t>
            </a:r>
            <a:r>
              <a:rPr sz="1600" spc="-1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музее</a:t>
            </a:r>
            <a:r>
              <a:rPr sz="1600" spc="-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разработано</a:t>
            </a:r>
            <a:r>
              <a:rPr sz="1600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</a:t>
            </a:r>
            <a:r>
              <a:rPr sz="1600" spc="1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соответствии</a:t>
            </a:r>
            <a:r>
              <a:rPr sz="1600" spc="-8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</a:t>
            </a:r>
            <a:r>
              <a:rPr sz="1600" spc="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Федеральным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законом</a:t>
            </a:r>
            <a:r>
              <a:rPr sz="1600" spc="-4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от</a:t>
            </a:r>
            <a:r>
              <a:rPr sz="1600" spc="-1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29.12.2012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№</a:t>
            </a:r>
            <a:r>
              <a:rPr sz="1600" spc="-4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273-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ФЗ</a:t>
            </a:r>
            <a:r>
              <a:rPr sz="1600" spc="-2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"Об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образовании</a:t>
            </a:r>
            <a:r>
              <a:rPr sz="1600" spc="-6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</a:t>
            </a:r>
            <a:r>
              <a:rPr sz="1600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Российской</a:t>
            </a:r>
            <a:r>
              <a:rPr sz="1600" spc="-2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Федерации",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356870">
              <a:lnSpc>
                <a:spcPct val="100000"/>
              </a:lnSpc>
              <a:spcBef>
                <a:spcPts val="390"/>
              </a:spcBef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Законом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РФ</a:t>
            </a:r>
            <a:r>
              <a:rPr sz="1600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от</a:t>
            </a:r>
            <a:r>
              <a:rPr sz="1600" spc="-4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26.05.1996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№</a:t>
            </a:r>
            <a:r>
              <a:rPr sz="1600" spc="-2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54-ФЗ</a:t>
            </a:r>
            <a:r>
              <a:rPr sz="1600" spc="-2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"О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музейном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фонде</a:t>
            </a:r>
            <a:r>
              <a:rPr sz="1600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Российской</a:t>
            </a:r>
            <a:r>
              <a:rPr sz="1600" spc="-2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Федерации</a:t>
            </a:r>
            <a:r>
              <a:rPr sz="1600" spc="-2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музеях</a:t>
            </a:r>
            <a:r>
              <a:rPr sz="1600" spc="-6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</a:t>
            </a:r>
            <a:r>
              <a:rPr sz="1600" spc="-3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Российской</a:t>
            </a:r>
            <a:r>
              <a:rPr sz="1600" spc="-7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Федерации",</a:t>
            </a:r>
            <a:r>
              <a:rPr sz="1600" spc="-4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письмом</a:t>
            </a:r>
            <a:r>
              <a:rPr sz="1600" spc="-4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Минобразования</a:t>
            </a:r>
            <a:r>
              <a:rPr sz="1600" spc="-9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России</a:t>
            </a:r>
            <a:r>
              <a:rPr sz="1600" spc="-2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от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12.03.2003</a:t>
            </a:r>
            <a:r>
              <a:rPr sz="1600" spc="4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№</a:t>
            </a:r>
            <a:r>
              <a:rPr sz="1600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28-51-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181/16</a:t>
            </a:r>
            <a:r>
              <a:rPr sz="1600" spc="-2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"О</a:t>
            </a:r>
            <a:r>
              <a:rPr sz="1600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деятельности</a:t>
            </a:r>
            <a:r>
              <a:rPr sz="1600" spc="-5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музеев </a:t>
            </a:r>
            <a:r>
              <a:rPr sz="1600" spc="-10" dirty="0" err="1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образовательных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учрежде</a:t>
            </a:r>
            <a:r>
              <a:rPr lang="ru-RU"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Музей</a:t>
            </a:r>
            <a:r>
              <a:rPr lang="ru-RU" sz="1600" spc="-5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организован</a:t>
            </a:r>
            <a:r>
              <a:rPr lang="ru-RU" sz="1600" spc="-75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</a:t>
            </a:r>
            <a:r>
              <a:rPr lang="ru-RU" sz="1600" spc="-25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spc="-1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целях:</a:t>
            </a:r>
            <a:endParaRPr lang="ru-RU" sz="1600" dirty="0" smtClean="0">
              <a:latin typeface="Georgia" panose="02040502050405020303"/>
              <a:cs typeface="Georgia" panose="02040502050405020303"/>
            </a:endParaRPr>
          </a:p>
          <a:p>
            <a:pPr marL="356870">
              <a:lnSpc>
                <a:spcPct val="100000"/>
              </a:lnSpc>
              <a:spcBef>
                <a:spcPts val="380"/>
              </a:spcBef>
            </a:pPr>
            <a:r>
              <a:rPr lang="ru-RU" sz="1600" spc="-1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гражданско-патриотического</a:t>
            </a:r>
            <a:r>
              <a:rPr lang="ru-RU" sz="1600" spc="15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воспитания</a:t>
            </a:r>
            <a:r>
              <a:rPr lang="ru-RU" sz="1600" spc="-5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spc="-1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обучающихся;</a:t>
            </a:r>
          </a:p>
          <a:p>
            <a:pPr marL="356870">
              <a:lnSpc>
                <a:spcPct val="100000"/>
              </a:lnSpc>
              <a:spcBef>
                <a:spcPts val="380"/>
              </a:spcBef>
            </a:pPr>
            <a:r>
              <a:rPr lang="ru-RU" sz="1600" dirty="0" smtClean="0">
                <a:latin typeface="Georgia" panose="02040502050405020303"/>
                <a:cs typeface="Georgia" panose="02040502050405020303"/>
              </a:rPr>
              <a:t>сохранения исторической памяти и наследия;  развитие интереса к истории своего края, малой Родины; </a:t>
            </a:r>
          </a:p>
          <a:p>
            <a:pPr marL="356870">
              <a:lnSpc>
                <a:spcPct val="100000"/>
              </a:lnSpc>
              <a:spcBef>
                <a:spcPts val="390"/>
              </a:spcBef>
            </a:pPr>
            <a:r>
              <a:rPr lang="ru-RU"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расширения</a:t>
            </a:r>
            <a:r>
              <a:rPr lang="ru-RU" sz="1600" spc="-55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образовательного</a:t>
            </a:r>
            <a:r>
              <a:rPr lang="ru-RU" sz="1600" spc="-75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пространства,</a:t>
            </a:r>
            <a:r>
              <a:rPr lang="ru-RU" sz="1600" spc="-85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spc="-1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совершенствования</a:t>
            </a:r>
            <a:endParaRPr lang="ru-RU" sz="1600" dirty="0" smtClean="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ru-RU" sz="1600" spc="-1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      образовательной</a:t>
            </a:r>
            <a:r>
              <a:rPr lang="ru-RU" sz="1600" spc="1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spc="-1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деятельности;</a:t>
            </a:r>
            <a:endParaRPr lang="ru-RU" sz="1600" dirty="0" smtClean="0">
              <a:latin typeface="Georgia" panose="02040502050405020303"/>
              <a:cs typeface="Georgia" panose="02040502050405020303"/>
            </a:endParaRPr>
          </a:p>
          <a:p>
            <a:pPr marL="356870" marR="979170">
              <a:lnSpc>
                <a:spcPct val="120000"/>
              </a:lnSpc>
            </a:pPr>
            <a:r>
              <a:rPr lang="ru-RU"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развития</a:t>
            </a:r>
            <a:r>
              <a:rPr lang="ru-RU" sz="1600" spc="-75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познавательных</a:t>
            </a:r>
            <a:r>
              <a:rPr lang="ru-RU" sz="1600" spc="-75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ний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".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356870">
              <a:lnSpc>
                <a:spcPct val="100000"/>
              </a:lnSpc>
              <a:spcBef>
                <a:spcPts val="390"/>
              </a:spcBef>
            </a:pPr>
            <a:r>
              <a:rPr sz="1600" dirty="0" err="1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интересов</a:t>
            </a:r>
            <a:r>
              <a:rPr sz="1600" spc="-25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600" spc="-1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 err="1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способностей</a:t>
            </a:r>
            <a:r>
              <a:rPr sz="1600" spc="-3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обучающихся</a:t>
            </a:r>
            <a:r>
              <a:rPr sz="1600" spc="-1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; </a:t>
            </a:r>
            <a:r>
              <a:rPr sz="1600" dirty="0" err="1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развития</a:t>
            </a:r>
            <a:r>
              <a:rPr sz="1600" spc="-7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 err="1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социальной</a:t>
            </a:r>
            <a:r>
              <a:rPr sz="1600" spc="-3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 err="1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активности</a:t>
            </a:r>
            <a:r>
              <a:rPr sz="1600" spc="-8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 </a:t>
            </a:r>
            <a:r>
              <a:rPr sz="1600" dirty="0" err="1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творческой</a:t>
            </a:r>
            <a:r>
              <a:rPr sz="1600" spc="-3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инициативы</a:t>
            </a:r>
            <a:endParaRPr sz="1600" dirty="0" smtClean="0">
              <a:latin typeface="Georgia" panose="02040502050405020303"/>
              <a:cs typeface="Georgia" panose="02040502050405020303"/>
            </a:endParaRPr>
          </a:p>
          <a:p>
            <a:pPr marL="12700" marR="724535">
              <a:lnSpc>
                <a:spcPct val="100000"/>
              </a:lnSpc>
              <a:spcBef>
                <a:spcPts val="385"/>
              </a:spcBef>
            </a:pPr>
            <a:r>
              <a:rPr sz="1600" dirty="0" err="1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обучающихся</a:t>
            </a:r>
            <a:r>
              <a:rPr sz="1600" spc="-8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</a:t>
            </a:r>
            <a:r>
              <a:rPr sz="1600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процессе</a:t>
            </a:r>
            <a:r>
              <a:rPr sz="1600" spc="-1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сбора,</a:t>
            </a:r>
            <a:r>
              <a:rPr sz="1600" spc="-3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исследования,</a:t>
            </a:r>
            <a:r>
              <a:rPr sz="1600" spc="-6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обработки,</a:t>
            </a:r>
            <a:r>
              <a:rPr sz="1600" spc="-6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оформления</a:t>
            </a:r>
            <a:r>
              <a:rPr sz="1600" spc="-7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презентации</a:t>
            </a:r>
            <a:r>
              <a:rPr sz="1600" spc="-4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предметов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материальной</a:t>
            </a:r>
            <a:r>
              <a:rPr sz="1600" spc="-9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культуры,</a:t>
            </a:r>
            <a:r>
              <a:rPr sz="1600" spc="-6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источников</a:t>
            </a:r>
            <a:r>
              <a:rPr sz="1600" spc="-5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по</a:t>
            </a:r>
            <a:r>
              <a:rPr sz="1600" spc="-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истории,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природы</a:t>
            </a:r>
            <a:r>
              <a:rPr sz="1600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600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общества.</a:t>
            </a:r>
            <a:endParaRPr sz="1600" dirty="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857" y="333882"/>
            <a:ext cx="6474459" cy="369332"/>
          </a:xfrm>
        </p:spPr>
        <p:txBody>
          <a:bodyPr/>
          <a:lstStyle/>
          <a:p>
            <a:pPr algn="ctr"/>
            <a:r>
              <a:rPr lang="ru-RU" dirty="0" smtClean="0"/>
              <a:t>  История школьного музея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703214"/>
            <a:ext cx="7620000" cy="616974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. </a:t>
            </a:r>
            <a:endParaRPr lang="ru-RU" altLang="ru-RU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latin typeface="Georgia" panose="02040502050405020303" pitchFamily="18" charset="0"/>
              </a:rPr>
              <a:t>       </a:t>
            </a: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Музей - это «дом», в котором  царит уважение к историко-культурному наследию своего села, где развивается познавательная и творческая активность и инициатива, формируются практические навыки поисковой и исследовательской работы. Главной особенностью школьной  музейной комнаты  стало то, что она получила учебно-педагогическое значение. Являясь результатом совместного коллективного труда учителя и учащихся, музейная комната  всей своей деятельностью способствует улучшению учебно-воспитательной работы в школе. В ней все предназначено для учащихся, и в основном собрано и сделано руками самих учащихся под руководством учителей</a:t>
            </a:r>
            <a:r>
              <a:rPr lang="ru-RU" alt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altLang="ru-RU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      За годы существования  в музейной комнате  накопилось большое количество  разнообразных материалов  основного фонда: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      - предметы домашнего обихода и утварь: мебель, посуда,   утюги, самовары,  рубели, ческа, прялки, керосиновая лампа, подсвечник, хлебная лопата, проигрыватель, патефон и другие  предметы;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        - предметы прикладного народного творчества: вышивки, занавески</a:t>
            </a:r>
            <a:r>
              <a:rPr lang="ru-RU" altLang="ru-RU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,  </a:t>
            </a: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рушники;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       -письменные материалы: печатные издания в виде журналов, газет, книг, учебники послевоенных лет;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      - изобразительные материалы: картины, фотографии, значки, медали;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      - документы: паспорт, комсомольские билеты,  удостоверения, мандаты;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      - армейские атрибуты: солдатский ремень, каска, планшет;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      - комсомольские и пионерские атрибуты: отрядные флажки, знамя дружины, пионерский значок, пилотки, горны,    барабаны;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     - предметы символики:  знамя комсомольское, пионерское;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-фотолетопись </a:t>
            </a: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школьных лет;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      - материалы экскурсий по музею;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       -  фотографии и исследовательские работы о ветеранах Великой Отечественной войны;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       -  материалы экскурсий по экспозиции музея;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      -   вырезки из газет по истории села;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      -   воспоминания жителей села, ветеранов;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       Имеющиеся  материалы соответствуют профилю музея. Накопление фондового материала продолжается. По их материалам проводятся экскурсии, тематические мероприятия.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5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857" y="333882"/>
            <a:ext cx="6474459" cy="369332"/>
          </a:xfrm>
        </p:spPr>
        <p:txBody>
          <a:bodyPr/>
          <a:lstStyle/>
          <a:p>
            <a:pPr algn="ctr"/>
            <a:r>
              <a:rPr lang="ru-RU" dirty="0"/>
              <a:t>История</a:t>
            </a:r>
            <a:r>
              <a:rPr lang="ru-RU" spc="-70" dirty="0"/>
              <a:t> </a:t>
            </a:r>
            <a:r>
              <a:rPr lang="ru-RU" spc="-10" dirty="0"/>
              <a:t>музея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7620000" cy="5334000"/>
          </a:xfrm>
        </p:spPr>
        <p:txBody>
          <a:bodyPr/>
          <a:lstStyle/>
          <a:p>
            <a:pPr marR="5080" algn="l">
              <a:lnSpc>
                <a:spcPct val="100000"/>
              </a:lnSpc>
              <a:spcBef>
                <a:spcPts val="105"/>
              </a:spcBef>
            </a:pPr>
            <a:r>
              <a:rPr lang="ru-RU" dirty="0"/>
              <a:t>   Стремление лучше знать историю родного края, чтоб затем активно участвовать в его развитии, благородное чувство уважения к славным боевым и трудовым подвигам земляков, желание постичь человеческие взаимоотношения, традиции – все это вызвало повышенный интерес к </a:t>
            </a:r>
            <a:r>
              <a:rPr lang="ru-RU" dirty="0" smtClean="0"/>
              <a:t>поисково-исследовательской </a:t>
            </a:r>
            <a:r>
              <a:rPr lang="ru-RU" dirty="0"/>
              <a:t>деятельности у учащихся нашей школы, а в последующем привело к созданию в 2002 году школьного </a:t>
            </a:r>
            <a:r>
              <a:rPr lang="ru-RU" dirty="0" err="1" smtClean="0"/>
              <a:t>этнографическо</a:t>
            </a:r>
            <a:r>
              <a:rPr lang="ru-RU" dirty="0" smtClean="0"/>
              <a:t> </a:t>
            </a:r>
            <a:r>
              <a:rPr lang="ru-RU" dirty="0"/>
              <a:t>- краеведческого музея</a:t>
            </a:r>
            <a:r>
              <a:rPr lang="ru-RU" dirty="0" smtClean="0"/>
              <a:t>.</a:t>
            </a:r>
          </a:p>
          <a:p>
            <a:pPr marR="5080" algn="l">
              <a:lnSpc>
                <a:spcPct val="100000"/>
              </a:lnSpc>
              <a:spcBef>
                <a:spcPts val="105"/>
              </a:spcBef>
            </a:pPr>
            <a:r>
              <a:rPr lang="ru-RU" dirty="0"/>
              <a:t>Школьный музей – результат совместного коллективного труда педагогов и учащихся школы. Здесь не просто выставлены экспонаты, а организованы: поиск и сбор материалов, встречи с интересными людьми, запись их </a:t>
            </a:r>
            <a:r>
              <a:rPr lang="ru-RU" dirty="0" smtClean="0"/>
              <a:t>воспоминаний. Были </a:t>
            </a:r>
            <a:r>
              <a:rPr lang="ru-RU" dirty="0"/>
              <a:t>сделаны </a:t>
            </a:r>
            <a:r>
              <a:rPr lang="ru-RU" dirty="0" smtClean="0"/>
              <a:t>фотоснимки, </a:t>
            </a:r>
            <a:r>
              <a:rPr lang="ru-RU" dirty="0"/>
              <a:t>собраны </a:t>
            </a:r>
            <a:r>
              <a:rPr lang="ru-RU" dirty="0" smtClean="0"/>
              <a:t> </a:t>
            </a:r>
            <a:r>
              <a:rPr lang="ru-RU" dirty="0"/>
              <a:t>экспонаты, представляющие научную и культурную ценность. Собранный материал используется в учебно-воспитательном процессе для проведения уроков, классных часов, тематических вечеров, в качестве дополнительного материала и т.д. Они используются для написания рефератов, докладов, сочинений, газетных статей. Для рациональной организации краеведческой и музейной работы в нашем музее создан Совет школьного музея. Возглавляет Совет музея </a:t>
            </a:r>
            <a:r>
              <a:rPr lang="ru-RU" dirty="0" smtClean="0"/>
              <a:t>учитель истории </a:t>
            </a:r>
            <a:r>
              <a:rPr lang="ru-RU" dirty="0" err="1" smtClean="0"/>
              <a:t>Ишкуватова</a:t>
            </a:r>
            <a:r>
              <a:rPr lang="ru-RU" dirty="0" smtClean="0"/>
              <a:t> З.В. </a:t>
            </a:r>
            <a:r>
              <a:rPr lang="ru-RU" dirty="0"/>
              <a:t>Для организации плодотворной работы из числа активистов при музее созданы поисковая, фондовая, экскурсионная и экспозиционные группы. Работа музея ведется по утвержденной директором школы </a:t>
            </a:r>
            <a:r>
              <a:rPr lang="ru-RU" dirty="0" smtClean="0"/>
              <a:t>программе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1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857" y="333882"/>
            <a:ext cx="6474459" cy="369332"/>
          </a:xfrm>
        </p:spPr>
        <p:txBody>
          <a:bodyPr/>
          <a:lstStyle/>
          <a:p>
            <a:r>
              <a:rPr lang="ru-RU" dirty="0" smtClean="0"/>
              <a:t>         Руководитель школьного музея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709160" y="990600"/>
            <a:ext cx="3977640" cy="5818942"/>
          </a:xfrm>
        </p:spPr>
        <p:txBody>
          <a:bodyPr/>
          <a:lstStyle/>
          <a:p>
            <a:r>
              <a:rPr lang="ru-RU" sz="1800" dirty="0"/>
              <a:t>Руководитель музея – </a:t>
            </a:r>
            <a:r>
              <a:rPr lang="ru-RU" sz="1800" dirty="0" err="1"/>
              <a:t>Ишкуватова</a:t>
            </a:r>
            <a:r>
              <a:rPr lang="ru-RU" sz="1800" dirty="0"/>
              <a:t> </a:t>
            </a:r>
            <a:r>
              <a:rPr lang="ru-RU" sz="1800" dirty="0" err="1"/>
              <a:t>Зульфия</a:t>
            </a:r>
            <a:r>
              <a:rPr lang="ru-RU" sz="1800" dirty="0"/>
              <a:t> </a:t>
            </a:r>
            <a:r>
              <a:rPr lang="ru-RU" sz="1800" dirty="0" err="1"/>
              <a:t>Вакилевна</a:t>
            </a:r>
            <a:r>
              <a:rPr lang="ru-RU" sz="1800" dirty="0"/>
              <a:t>, учитель истории и географии. Работает в Никитинской школе с 2024 года. В школьном музее проводит работу по формированию у обучающихся гражданско-патриотических качеств, расширению кругозора и воспитанию познавательных интересов и  способностей, овладению обучающимися практическими навыками поисковой, исследовательской деятельности. Имеет первую квалификационную категорию в качестве учителя. Награждена грамотой администрации </a:t>
            </a:r>
            <a:r>
              <a:rPr lang="ru-RU" sz="1800" dirty="0" err="1"/>
              <a:t>Саракташского</a:t>
            </a:r>
            <a:r>
              <a:rPr lang="ru-RU" sz="1800" dirty="0"/>
              <a:t> района в 2024 году.</a:t>
            </a:r>
          </a:p>
          <a:p>
            <a:endParaRPr lang="ru-RU" dirty="0"/>
          </a:p>
        </p:txBody>
      </p:sp>
      <p:pic>
        <p:nvPicPr>
          <p:cNvPr id="5" name="Объект 4" descr="D:\рабочий стол\зульфия\З.В\SAM_0952.JPG"/>
          <p:cNvPicPr>
            <a:picLocks noGrp="1"/>
          </p:cNvPicPr>
          <p:nvPr>
            <p:ph sz="half" idx="2"/>
          </p:nvPr>
        </p:nvPicPr>
        <p:blipFill>
          <a:blip r:embed="rId2"/>
          <a:srcRect l="48423" t="33120" r="36986" b="42521"/>
          <a:stretch>
            <a:fillRect/>
          </a:stretch>
        </p:blipFill>
        <p:spPr bwMode="auto">
          <a:xfrm>
            <a:off x="609600" y="1219200"/>
            <a:ext cx="381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75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1030"/>
            <a:ext cx="7772400" cy="4560570"/>
          </a:xfrm>
        </p:spPr>
        <p:txBody>
          <a:bodyPr>
            <a:noAutofit/>
          </a:bodyPr>
          <a:lstStyle/>
          <a:p>
            <a:pPr algn="ctr"/>
            <a:r>
              <a:rPr sz="2000" spc="155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Сведения</a:t>
            </a:r>
            <a:r>
              <a:rPr sz="2000" spc="215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 spc="95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об</a:t>
            </a:r>
            <a:r>
              <a:rPr sz="2000" spc="229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 spc="160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обучающихся</a:t>
            </a:r>
            <a:r>
              <a:rPr sz="2000" spc="215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 spc="95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образовательной </a:t>
            </a:r>
            <a:r>
              <a:rPr sz="2000" spc="125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организации,</a:t>
            </a:r>
            <a:r>
              <a:rPr sz="2000" spc="220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 spc="165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принимающих</a:t>
            </a:r>
            <a:r>
              <a:rPr sz="2000" spc="235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 spc="135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активное</a:t>
            </a:r>
            <a:r>
              <a:rPr sz="2000" spc="235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 spc="150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участие</a:t>
            </a:r>
            <a:r>
              <a:rPr sz="2000" spc="245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 spc="125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в </a:t>
            </a:r>
            <a:r>
              <a:rPr sz="2000" spc="135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деятельности</a:t>
            </a:r>
            <a:r>
              <a:rPr sz="2000" spc="204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 spc="114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школьного</a:t>
            </a:r>
            <a:r>
              <a:rPr sz="2000" spc="204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 spc="145" dirty="0">
                <a:latin typeface="Georgia" panose="02040502050405020303" pitchFamily="18" charset="0"/>
                <a:cs typeface="Times New Roman" panose="02020603050405020304" pitchFamily="18" charset="0"/>
                <a:sym typeface="+mn-ea"/>
              </a:rPr>
              <a:t>музея</a:t>
            </a:r>
            <a:endParaRPr lang="ru-RU" altLang="en-US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766947" y="4267200"/>
            <a:ext cx="7077894" cy="738664"/>
          </a:xfrm>
        </p:spPr>
        <p:txBody>
          <a:bodyPr/>
          <a:lstStyle/>
          <a:p>
            <a:pPr algn="ctr"/>
            <a:r>
              <a:rPr lang="ru-RU" altLang="en-US" dirty="0"/>
              <a:t>    </a:t>
            </a:r>
            <a:r>
              <a:rPr lang="ru-RU" altLang="en-US" dirty="0" err="1"/>
              <a:t>Картыменова</a:t>
            </a:r>
            <a:r>
              <a:rPr lang="ru-RU" altLang="en-US" dirty="0"/>
              <a:t> </a:t>
            </a:r>
            <a:r>
              <a:rPr lang="ru-RU" altLang="en-US" dirty="0" smtClean="0"/>
              <a:t>Диана         Сулейманова Сафина        Валеева Рената      </a:t>
            </a:r>
          </a:p>
          <a:p>
            <a:pPr algn="ctr"/>
            <a:endParaRPr lang="ru-RU" altLang="en-US" dirty="0" smtClean="0"/>
          </a:p>
          <a:p>
            <a:pPr algn="ctr"/>
            <a:r>
              <a:rPr lang="ru-RU" altLang="en-US" dirty="0" smtClean="0"/>
              <a:t>    уч-ся 8 класса                              уч-ся 8 класса                          уч-ся 8 класса</a:t>
            </a:r>
            <a:endParaRPr lang="ru-RU" altLang="en-US" dirty="0"/>
          </a:p>
        </p:txBody>
      </p:sp>
      <p:pic>
        <p:nvPicPr>
          <p:cNvPr id="4" name="Изображение 1" descr="20241107_124733 (1)"/>
          <p:cNvPicPr>
            <a:picLocks noChangeAspect="1"/>
          </p:cNvPicPr>
          <p:nvPr/>
        </p:nvPicPr>
        <p:blipFill rotWithShape="1">
          <a:blip r:embed="rId2"/>
          <a:srcRect l="7641"/>
          <a:stretch/>
        </p:blipFill>
        <p:spPr>
          <a:xfrm rot="5400000">
            <a:off x="891254" y="1775744"/>
            <a:ext cx="1994535" cy="2253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41" y="1905000"/>
            <a:ext cx="2057400" cy="1994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/>
          <a:stretch/>
        </p:blipFill>
        <p:spPr>
          <a:xfrm>
            <a:off x="3200400" y="1887028"/>
            <a:ext cx="2209801" cy="2012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857" y="333882"/>
            <a:ext cx="6474459" cy="369332"/>
          </a:xfrm>
        </p:spPr>
        <p:txBody>
          <a:bodyPr/>
          <a:lstStyle/>
          <a:p>
            <a:pPr algn="ctr"/>
            <a:r>
              <a:rPr lang="ru-RU" dirty="0" smtClean="0"/>
              <a:t>    Достижения учащихся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7315200" cy="4724400"/>
          </a:xfrm>
        </p:spPr>
        <p:txBody>
          <a:bodyPr/>
          <a:lstStyle/>
          <a:p>
            <a:r>
              <a:rPr lang="ru-RU" dirty="0" smtClean="0"/>
              <a:t>    Сулейманова Сафина –диплом </a:t>
            </a:r>
            <a:r>
              <a:rPr lang="en-US" dirty="0" smtClean="0"/>
              <a:t>I </a:t>
            </a:r>
            <a:r>
              <a:rPr lang="ru-RU" dirty="0" smtClean="0"/>
              <a:t>степени Международная научно- практическая конференция «</a:t>
            </a:r>
            <a:r>
              <a:rPr lang="ru-RU" dirty="0" err="1" smtClean="0"/>
              <a:t>Насыровские</a:t>
            </a:r>
            <a:r>
              <a:rPr lang="ru-RU" dirty="0" smtClean="0"/>
              <a:t> чтения» 2024 г</a:t>
            </a:r>
          </a:p>
          <a:p>
            <a:r>
              <a:rPr lang="ru-RU" dirty="0"/>
              <a:t> </a:t>
            </a:r>
            <a:r>
              <a:rPr lang="ru-RU" dirty="0" smtClean="0"/>
              <a:t>   Сулейманова Сафина – диплом победителя </a:t>
            </a:r>
            <a:r>
              <a:rPr lang="en-US" dirty="0" smtClean="0"/>
              <a:t>I </a:t>
            </a:r>
            <a:r>
              <a:rPr lang="ru-RU" dirty="0" smtClean="0"/>
              <a:t>степени историко- краеведческой олимпиады «Оренбуржье, Восстание . Пугачев» к 250-летию начала Крестьянской войны 1773-1775 годов. 2023 г</a:t>
            </a:r>
          </a:p>
          <a:p>
            <a:r>
              <a:rPr lang="ru-RU" dirty="0"/>
              <a:t> </a:t>
            </a:r>
            <a:r>
              <a:rPr lang="ru-RU" dirty="0" smtClean="0"/>
              <a:t>  Сулейманова Сафина – сертификат участника</a:t>
            </a:r>
            <a:r>
              <a:rPr lang="en-US" dirty="0" smtClean="0"/>
              <a:t>IX </a:t>
            </a:r>
            <a:r>
              <a:rPr lang="ru-RU" dirty="0" smtClean="0"/>
              <a:t>Евразийского научно- краеведческого форума на реке Урал «Татары бассейна реки Урал: история и </a:t>
            </a:r>
            <a:r>
              <a:rPr lang="ru-RU" dirty="0" err="1" smtClean="0"/>
              <a:t>совеменность</a:t>
            </a:r>
            <a:r>
              <a:rPr lang="ru-RU" dirty="0" smtClean="0"/>
              <a:t>» 2023 г</a:t>
            </a:r>
          </a:p>
          <a:p>
            <a:r>
              <a:rPr lang="ru-RU" dirty="0"/>
              <a:t> </a:t>
            </a:r>
            <a:r>
              <a:rPr lang="ru-RU" dirty="0" smtClean="0"/>
              <a:t>  Валеева Рената – диплом 2 место в муниципальном конкурсе детского творчества «Мы славим светлое имя - Учитель» в номинации сочинение. 2024 г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Картыменова</a:t>
            </a:r>
            <a:r>
              <a:rPr lang="ru-RU" dirty="0" smtClean="0"/>
              <a:t> Диана - </a:t>
            </a:r>
            <a:r>
              <a:rPr lang="ru-RU" dirty="0"/>
              <a:t>диплом </a:t>
            </a:r>
            <a:r>
              <a:rPr lang="ru-RU" dirty="0" smtClean="0"/>
              <a:t>1 место </a:t>
            </a:r>
            <a:r>
              <a:rPr lang="ru-RU" dirty="0"/>
              <a:t>в муниципальном конкурсе детского творчества «Мы славим светлое имя - Учитель» в номинации </a:t>
            </a:r>
            <a:r>
              <a:rPr lang="ru-RU" dirty="0" smtClean="0"/>
              <a:t>изобразительное творчество «Учитель глазами детей». </a:t>
            </a:r>
            <a:r>
              <a:rPr lang="ru-RU" dirty="0"/>
              <a:t>2024 г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Картыменова</a:t>
            </a:r>
            <a:r>
              <a:rPr lang="ru-RU" dirty="0" smtClean="0"/>
              <a:t> Диана – сертификат участника областного конкурса на лучшее письмо жителю блокадного Ленинграда  «Из настоящего в прошлое»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8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385" y="304876"/>
            <a:ext cx="65532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Направления</a:t>
            </a:r>
            <a:r>
              <a:rPr sz="2800" spc="-110" dirty="0"/>
              <a:t> </a:t>
            </a:r>
            <a:r>
              <a:rPr sz="2800" dirty="0"/>
              <a:t>деятельности</a:t>
            </a:r>
            <a:r>
              <a:rPr sz="2800" spc="-80" dirty="0"/>
              <a:t> </a:t>
            </a:r>
            <a:r>
              <a:rPr sz="2800" spc="-10" dirty="0"/>
              <a:t>музея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1036319"/>
            <a:ext cx="140208" cy="1432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1328927"/>
            <a:ext cx="140208" cy="1432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1621536"/>
            <a:ext cx="140208" cy="1432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1914144"/>
            <a:ext cx="140208" cy="1432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2206751"/>
            <a:ext cx="140208" cy="1432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2791967"/>
            <a:ext cx="140208" cy="1432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3084576"/>
            <a:ext cx="140208" cy="1432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3377184"/>
            <a:ext cx="140208" cy="1432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3962400"/>
            <a:ext cx="140208" cy="1432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4547615"/>
            <a:ext cx="140208" cy="14325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4840223"/>
            <a:ext cx="140208" cy="1432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5425440"/>
            <a:ext cx="140208" cy="1432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5718047"/>
            <a:ext cx="140208" cy="1432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6010655"/>
            <a:ext cx="140208" cy="14325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6303264"/>
            <a:ext cx="140208" cy="14325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17244" y="606812"/>
            <a:ext cx="5730240" cy="596765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535"/>
              </a:spcBef>
            </a:pPr>
            <a:r>
              <a:rPr sz="1600" b="1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Поисково-исследовательская: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81330" indent="-124460">
              <a:lnSpc>
                <a:spcPct val="100000"/>
              </a:lnSpc>
              <a:spcBef>
                <a:spcPts val="435"/>
              </a:spcBef>
              <a:buChar char="-"/>
              <a:tabLst>
                <a:tab pos="481330" algn="l"/>
              </a:tabLst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походы</a:t>
            </a:r>
            <a:r>
              <a:rPr sz="1600" spc="-3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 err="1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по</a:t>
            </a:r>
            <a:r>
              <a:rPr sz="1600" spc="-4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lang="ru-RU" sz="1600" dirty="0" err="1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Саракташскому</a:t>
            </a:r>
            <a:r>
              <a:rPr sz="1600" spc="-10" dirty="0" smtClean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району;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35687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-участие</a:t>
            </a:r>
            <a:r>
              <a:rPr sz="1600" spc="-7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</a:t>
            </a:r>
            <a:r>
              <a:rPr sz="1600" spc="-2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конкурсах,</a:t>
            </a:r>
            <a:r>
              <a:rPr sz="1600" spc="-5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проектах;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81330" indent="-124460">
              <a:lnSpc>
                <a:spcPct val="100000"/>
              </a:lnSpc>
              <a:spcBef>
                <a:spcPts val="385"/>
              </a:spcBef>
              <a:buChar char="-"/>
              <a:tabLst>
                <a:tab pos="481330" algn="l"/>
              </a:tabLst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поиск</a:t>
            </a:r>
            <a:r>
              <a:rPr sz="1600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новых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экспонатов</a:t>
            </a:r>
            <a:r>
              <a:rPr sz="1600" spc="-9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600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исторических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фактов;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81330" indent="-124460">
              <a:lnSpc>
                <a:spcPct val="100000"/>
              </a:lnSpc>
              <a:spcBef>
                <a:spcPts val="385"/>
              </a:spcBef>
              <a:buChar char="-"/>
              <a:tabLst>
                <a:tab pos="481330" algn="l"/>
              </a:tabLst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переписка</a:t>
            </a:r>
            <a:r>
              <a:rPr sz="1600" spc="-2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</a:t>
            </a:r>
            <a:r>
              <a:rPr sz="1600" spc="-4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интересными</a:t>
            </a:r>
            <a:r>
              <a:rPr sz="1600" spc="-8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людьми;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81330" indent="-124460">
              <a:lnSpc>
                <a:spcPct val="100000"/>
              </a:lnSpc>
              <a:spcBef>
                <a:spcPts val="385"/>
              </a:spcBef>
              <a:buChar char="-"/>
              <a:tabLst>
                <a:tab pos="481330" algn="l"/>
              </a:tabLst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работа с</a:t>
            </a:r>
            <a:r>
              <a:rPr sz="1600" spc="4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библиотечно-архивными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фондами.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Информационно-познавательная: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81330" indent="-124460">
              <a:lnSpc>
                <a:spcPct val="100000"/>
              </a:lnSpc>
              <a:spcBef>
                <a:spcPts val="385"/>
              </a:spcBef>
              <a:buChar char="-"/>
              <a:tabLst>
                <a:tab pos="481330" algn="l"/>
              </a:tabLst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встречи</a:t>
            </a:r>
            <a:r>
              <a:rPr sz="1600" spc="-3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со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знаменитыми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600" spc="-3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интересными</a:t>
            </a:r>
            <a:r>
              <a:rPr sz="1600" spc="-5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людьми</a:t>
            </a:r>
            <a:r>
              <a:rPr sz="1600" spc="-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села;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81330" indent="-124460">
              <a:lnSpc>
                <a:spcPct val="100000"/>
              </a:lnSpc>
              <a:spcBef>
                <a:spcPts val="385"/>
              </a:spcBef>
              <a:buChar char="-"/>
              <a:tabLst>
                <a:tab pos="481330" algn="l"/>
              </a:tabLst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публикации</a:t>
            </a:r>
            <a:r>
              <a:rPr sz="1600" spc="-4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</a:t>
            </a:r>
            <a:r>
              <a:rPr sz="1600" spc="-3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СМИ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заметок</a:t>
            </a:r>
            <a:r>
              <a:rPr sz="1600" spc="-4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</a:t>
            </a:r>
            <a:r>
              <a:rPr sz="1600" spc="-1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музее</a:t>
            </a:r>
            <a:r>
              <a:rPr sz="1600" spc="-2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600" spc="-2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об</a:t>
            </a:r>
            <a:r>
              <a:rPr sz="1600" spc="-2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истории</a:t>
            </a:r>
            <a:r>
              <a:rPr sz="1600" spc="-6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села;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81330" indent="-124460">
              <a:lnSpc>
                <a:spcPct val="100000"/>
              </a:lnSpc>
              <a:spcBef>
                <a:spcPts val="385"/>
              </a:spcBef>
              <a:buChar char="-"/>
              <a:tabLst>
                <a:tab pos="481330" algn="l"/>
              </a:tabLst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использование</a:t>
            </a:r>
            <a:r>
              <a:rPr sz="1600" spc="-8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музейной</a:t>
            </a:r>
            <a:r>
              <a:rPr sz="1600" spc="-9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информации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5466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</a:t>
            </a:r>
            <a:r>
              <a:rPr sz="1600" spc="2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учебно-воспитательном</a:t>
            </a:r>
            <a:r>
              <a:rPr sz="1600" spc="-4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процессе</a:t>
            </a:r>
            <a:r>
              <a:rPr sz="1600" spc="3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школы;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81330" indent="-124460">
              <a:lnSpc>
                <a:spcPct val="100000"/>
              </a:lnSpc>
              <a:spcBef>
                <a:spcPts val="385"/>
              </a:spcBef>
              <a:buChar char="-"/>
              <a:tabLst>
                <a:tab pos="481330" algn="l"/>
              </a:tabLst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ведение</a:t>
            </a:r>
            <a:r>
              <a:rPr sz="1600" spc="-2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летописи</a:t>
            </a:r>
            <a:r>
              <a:rPr sz="1600" spc="-4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школы</a:t>
            </a:r>
            <a:r>
              <a:rPr sz="1600" spc="-3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600" spc="-2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села.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Экскурсионная: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81330" indent="-124460">
              <a:lnSpc>
                <a:spcPct val="100000"/>
              </a:lnSpc>
              <a:spcBef>
                <a:spcPts val="385"/>
              </a:spcBef>
              <a:buChar char="-"/>
              <a:tabLst>
                <a:tab pos="481330" algn="l"/>
              </a:tabLst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подготовка</a:t>
            </a:r>
            <a:r>
              <a:rPr sz="1600" spc="-6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экскурсоводов</a:t>
            </a:r>
            <a:r>
              <a:rPr sz="1600" spc="-6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из</a:t>
            </a:r>
            <a:r>
              <a:rPr sz="1600" spc="-2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состава</a:t>
            </a:r>
            <a:r>
              <a:rPr sz="1600" spc="-7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учащихся</a:t>
            </a:r>
            <a:r>
              <a:rPr sz="1600" spc="-6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школы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81330" indent="-124460">
              <a:lnSpc>
                <a:spcPct val="100000"/>
              </a:lnSpc>
              <a:spcBef>
                <a:spcPts val="385"/>
              </a:spcBef>
              <a:buChar char="-"/>
              <a:tabLst>
                <a:tab pos="481330" algn="l"/>
              </a:tabLst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проведение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экскурсий</a:t>
            </a:r>
            <a:r>
              <a:rPr sz="1600" spc="-6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</a:t>
            </a:r>
            <a:r>
              <a:rPr sz="1600" spc="-3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музее;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Реставрационно-оформительская: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81330" indent="-124460">
              <a:lnSpc>
                <a:spcPct val="100000"/>
              </a:lnSpc>
              <a:spcBef>
                <a:spcPts val="385"/>
              </a:spcBef>
              <a:buChar char="-"/>
              <a:tabLst>
                <a:tab pos="481330" algn="l"/>
              </a:tabLst>
            </a:pP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оформление стендов;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81330" indent="-124460">
              <a:lnSpc>
                <a:spcPct val="100000"/>
              </a:lnSpc>
              <a:spcBef>
                <a:spcPts val="385"/>
              </a:spcBef>
              <a:buChar char="-"/>
              <a:tabLst>
                <a:tab pos="481330" algn="l"/>
              </a:tabLst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уход</a:t>
            </a:r>
            <a:r>
              <a:rPr sz="1600" spc="-2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за</a:t>
            </a:r>
            <a:r>
              <a:rPr sz="1600" spc="-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экспонатами</a:t>
            </a:r>
            <a:r>
              <a:rPr sz="1600" spc="-5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их</a:t>
            </a:r>
            <a:r>
              <a:rPr sz="1600" spc="-3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реставрация;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81330" indent="-124460">
              <a:lnSpc>
                <a:spcPct val="100000"/>
              </a:lnSpc>
              <a:spcBef>
                <a:spcPts val="385"/>
              </a:spcBef>
              <a:buChar char="-"/>
              <a:tabLst>
                <a:tab pos="481330" algn="l"/>
              </a:tabLst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ведение</a:t>
            </a:r>
            <a:r>
              <a:rPr sz="1600" spc="-5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учетной</a:t>
            </a:r>
            <a:r>
              <a:rPr sz="1600" spc="-7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документации</a:t>
            </a:r>
            <a:r>
              <a:rPr sz="1600" spc="-6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музея;</a:t>
            </a:r>
            <a:endParaRPr sz="1600" dirty="0">
              <a:latin typeface="Georgia" panose="02040502050405020303"/>
              <a:cs typeface="Georgia" panose="02040502050405020303"/>
            </a:endParaRPr>
          </a:p>
          <a:p>
            <a:pPr marL="481330" indent="-124460">
              <a:lnSpc>
                <a:spcPct val="100000"/>
              </a:lnSpc>
              <a:spcBef>
                <a:spcPts val="385"/>
              </a:spcBef>
              <a:buChar char="-"/>
              <a:tabLst>
                <a:tab pos="481330" algn="l"/>
              </a:tabLst>
            </a:pP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открытие</a:t>
            </a:r>
            <a:r>
              <a:rPr sz="1600" spc="-6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новых</a:t>
            </a:r>
            <a:r>
              <a:rPr sz="1600" spc="-25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Georgia" panose="02040502050405020303"/>
                <a:cs typeface="Georgia" panose="02040502050405020303"/>
              </a:rPr>
              <a:t>экспозиций.</a:t>
            </a:r>
            <a:endParaRPr sz="1600" dirty="0">
              <a:latin typeface="Georgia" panose="02040502050405020303"/>
              <a:cs typeface="Georgia" panose="02040502050405020303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838200"/>
            <a:ext cx="2514600" cy="188671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8168" y="2895600"/>
            <a:ext cx="1932431" cy="14478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6800" y="4456176"/>
            <a:ext cx="3240024" cy="1932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1097</Words>
  <Application>Microsoft Office PowerPoint</Application>
  <PresentationFormat>Экран (4:3)</PresentationFormat>
  <Paragraphs>146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 MT</vt:lpstr>
      <vt:lpstr>Calibri</vt:lpstr>
      <vt:lpstr>Cambria</vt:lpstr>
      <vt:lpstr>Georgia</vt:lpstr>
      <vt:lpstr>Segoe UI Symbol</vt:lpstr>
      <vt:lpstr>Times New Roman</vt:lpstr>
      <vt:lpstr>Wingdings</vt:lpstr>
      <vt:lpstr>Office Theme</vt:lpstr>
      <vt:lpstr>Презентация PowerPoint</vt:lpstr>
      <vt:lpstr>Презентация PowerPoint</vt:lpstr>
      <vt:lpstr>Положение о музее</vt:lpstr>
      <vt:lpstr>  История школьного музея</vt:lpstr>
      <vt:lpstr>История музея</vt:lpstr>
      <vt:lpstr>         Руководитель школьного музея</vt:lpstr>
      <vt:lpstr>Сведения об обучающихся образовательной организации, принимающих активное участие в деятельности школьного музея</vt:lpstr>
      <vt:lpstr>    Достижения учащихся</vt:lpstr>
      <vt:lpstr>Направления деятельности музея</vt:lpstr>
      <vt:lpstr>Фонд музея</vt:lpstr>
      <vt:lpstr> Информация об уникальной выставке   Жители села Никитино, участвовавшие в Великой Отечественной войне 1941-1945 гг</vt:lpstr>
      <vt:lpstr>  Герои нашего времени</vt:lpstr>
      <vt:lpstr>Уникальные экспонаты музея</vt:lpstr>
      <vt:lpstr>Информация о проведенной работе по оцифровке фондов школьного музея</vt:lpstr>
      <vt:lpstr>Информация о планах оцифровкефондов школьного музея</vt:lpstr>
      <vt:lpstr>Шефство над памятниками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47</cp:revision>
  <dcterms:created xsi:type="dcterms:W3CDTF">2024-11-04T19:09:00Z</dcterms:created>
  <dcterms:modified xsi:type="dcterms:W3CDTF">2024-11-11T18:28:02Z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2024-11-04T15:00:00Z</vt:filetime>
  </property>
  <property fmtid="{D5CDD505-2E9C-101B-9397-08002B2CF9AE}" pid="3" name="Producer">
    <vt:lpwstr>www.ilovepdf.com</vt:lpwstr>
  </property>
  <property fmtid="{D5CDD505-2E9C-101B-9397-08002B2CF9AE}" pid="4" name="ICV">
    <vt:lpwstr>6FC9BDA240EA44F6A5DEA37F205DA683_12</vt:lpwstr>
  </property>
  <property fmtid="{D5CDD505-2E9C-101B-9397-08002B2CF9AE}" pid="5" name="KSOProductBuildVer">
    <vt:lpwstr>1049-12.2.0.13359</vt:lpwstr>
  </property>
</Properties>
</file>